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rbel" panose="020B0503020204020204" pitchFamily="34" charset="0"/>
      <p:regular r:id="rId21"/>
      <p:bold r:id="rId22"/>
      <p:italic r:id="rId23"/>
      <p:boldItalic r:id="rId24"/>
    </p:embeddedFont>
    <p:embeddedFont>
      <p:font typeface="Cousin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tOpARVN+XjVfXk/cn5gA0AlYx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aaa98a48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9aaa98a48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aa41c164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9aa41c164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aa41c164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9aa41c164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aa41c164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" name="Google Shape;255;g9aa41c164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aa41c164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g9aa41c164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aa41c16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9aa41c16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a41c16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9aa41c16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aa41c164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g9aa41c164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aa41c164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9aa41c164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aa41c16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9aa41c16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a41c164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9aa41c164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aa41c164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9aa41c164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4966549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4965193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839789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5183189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>
            <a:spLocks noGrp="1"/>
          </p:cNvSpPr>
          <p:nvPr>
            <p:ph type="pic" idx="2"/>
          </p:nvPr>
        </p:nvSpPr>
        <p:spPr>
          <a:xfrm>
            <a:off x="5183189" y="987430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/>
          <p:nvPr/>
        </p:nvSpPr>
        <p:spPr>
          <a:xfrm>
            <a:off x="3" y="762003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3"/>
          <p:cNvSpPr/>
          <p:nvPr/>
        </p:nvSpPr>
        <p:spPr>
          <a:xfrm>
            <a:off x="9270263" y="762003"/>
            <a:ext cx="2925318" cy="5334001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3"/>
          <p:cNvSpPr txBox="1">
            <a:spLocks noGrp="1"/>
          </p:cNvSpPr>
          <p:nvPr>
            <p:ph type="ctrTitle"/>
          </p:nvPr>
        </p:nvSpPr>
        <p:spPr>
          <a:xfrm>
            <a:off x="1069849" y="1298449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subTitle" idx="1"/>
          </p:nvPr>
        </p:nvSpPr>
        <p:spPr>
          <a:xfrm>
            <a:off x="1100016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FDDDE9"/>
                </a:solidFill>
              </a:defRPr>
            </a:lvl1pPr>
            <a:lvl2pPr lvl="1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 rot="5400000">
            <a:off x="7133432" y="1956599"/>
            <a:ext cx="581183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1"/>
            <a:ext cx="5811837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3869269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3867913" y="1298449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995B9"/>
              </a:buClr>
              <a:buSzPts val="5900"/>
              <a:buFont typeface="Corbel"/>
              <a:buNone/>
              <a:defRPr sz="5900" b="0">
                <a:solidFill>
                  <a:srgbClr val="F995B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3886202" y="4672585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F995B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89CB7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89CB7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89CB7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89CB7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89CB7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89CB7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89CB7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None/>
              <a:defRPr sz="1400">
                <a:solidFill>
                  <a:srgbClr val="F89CB7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3867912" y="1023587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F995B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7818463" y="1023591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F995B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256033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3867913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256033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256033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256033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3499105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9"/>
          <p:cNvSpPr txBox="1">
            <a:spLocks noGrp="1"/>
          </p:cNvSpPr>
          <p:nvPr>
            <p:ph type="title"/>
          </p:nvPr>
        </p:nvSpPr>
        <p:spPr>
          <a:xfrm>
            <a:off x="252920" y="1123842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/>
          <p:nvPr/>
        </p:nvSpPr>
        <p:spPr>
          <a:xfrm>
            <a:off x="11815865" y="758952"/>
            <a:ext cx="384048" cy="5330952"/>
          </a:xfrm>
          <a:prstGeom prst="rect">
            <a:avLst/>
          </a:prstGeom>
          <a:solidFill>
            <a:srgbClr val="C8C8C8">
              <a:alpha val="4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3869269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1"/>
              </a:spcBef>
              <a:spcAft>
                <a:spcPts val="251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995B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dt" idx="10"/>
          </p:nvPr>
        </p:nvSpPr>
        <p:spPr>
          <a:xfrm>
            <a:off x="262465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AAEC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ftr" idx="11"/>
          </p:nvPr>
        </p:nvSpPr>
        <p:spPr>
          <a:xfrm>
            <a:off x="3869271" y="6356355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AAEC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10634139" y="6356355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aaa98a485_0_29"/>
          <p:cNvSpPr/>
          <p:nvPr/>
        </p:nvSpPr>
        <p:spPr>
          <a:xfrm>
            <a:off x="2" y="-1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8" name="Google Shape;158;g9aaa98a485_0_29"/>
          <p:cNvSpPr/>
          <p:nvPr/>
        </p:nvSpPr>
        <p:spPr>
          <a:xfrm>
            <a:off x="477014" y="480061"/>
            <a:ext cx="11238000" cy="5898000"/>
          </a:xfrm>
          <a:prstGeom prst="rect">
            <a:avLst/>
          </a:prstGeom>
          <a:solidFill>
            <a:srgbClr val="FFFFFF"/>
          </a:solidFill>
          <a:ln w="25400" cap="sq" cmpd="sng">
            <a:solidFill>
              <a:srgbClr val="F65F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9" name="Google Shape;159;g9aaa98a485_0_29"/>
          <p:cNvSpPr txBox="1"/>
          <p:nvPr/>
        </p:nvSpPr>
        <p:spPr>
          <a:xfrm>
            <a:off x="9898743" y="3193143"/>
            <a:ext cx="16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660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9aaa98a48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1325" y="770200"/>
            <a:ext cx="1783950" cy="17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9aaa98a485_0_29"/>
          <p:cNvPicPr preferRelativeResize="0"/>
          <p:nvPr/>
        </p:nvPicPr>
        <p:blipFill rotWithShape="1">
          <a:blip r:embed="rId4">
            <a:alphaModFix amt="25000"/>
          </a:blip>
          <a:srcRect b="32673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9aaa98a485_0_29" descr="Immagine che contiene orologi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 t="24628" r="10" b="24286"/>
          <a:stretch/>
        </p:blipFill>
        <p:spPr>
          <a:xfrm>
            <a:off x="3085079" y="2195647"/>
            <a:ext cx="6021900" cy="30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9aaa98a485_0_29" descr="Immagine che contiene orologi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 t="24628" r="10" b="24286"/>
          <a:stretch/>
        </p:blipFill>
        <p:spPr>
          <a:xfrm>
            <a:off x="643468" y="643468"/>
            <a:ext cx="10905066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9aaa98a485_0_29"/>
          <p:cNvSpPr txBox="1"/>
          <p:nvPr/>
        </p:nvSpPr>
        <p:spPr>
          <a:xfrm>
            <a:off x="688250" y="958201"/>
            <a:ext cx="2284200" cy="18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Programming for IoT applications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Carmen De Giovanni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Dario Ditano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Rosario Galazzo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9aaa98a48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1325" y="770200"/>
            <a:ext cx="1783950" cy="17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9aaa98a485_0_29"/>
          <p:cNvSpPr txBox="1"/>
          <p:nvPr/>
        </p:nvSpPr>
        <p:spPr>
          <a:xfrm>
            <a:off x="813800" y="5667275"/>
            <a:ext cx="22842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19</a:t>
            </a:r>
            <a:r>
              <a:rPr lang="it-IT" sz="1200" baseline="30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th</a:t>
            </a:r>
            <a:r>
              <a:rPr lang="it-IT" sz="1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September 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9aa41c1646_0_4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9aa41c1646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388" y="2647488"/>
            <a:ext cx="757237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9aa41c1646_0_42"/>
          <p:cNvSpPr txBox="1"/>
          <p:nvPr/>
        </p:nvSpPr>
        <p:spPr>
          <a:xfrm>
            <a:off x="1125275" y="4743575"/>
            <a:ext cx="19626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Freeboard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9aa41c1646_0_42"/>
          <p:cNvSpPr txBox="1"/>
          <p:nvPr/>
        </p:nvSpPr>
        <p:spPr>
          <a:xfrm>
            <a:off x="4330400" y="431550"/>
            <a:ext cx="7074300" cy="18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 user can also view the progress of home monitoring in a </a:t>
            </a:r>
            <a:r>
              <a:rPr lang="it-IT" sz="1800" b="1" i="1">
                <a:solidFill>
                  <a:srgbClr val="B45F06"/>
                </a:solidFill>
                <a:latin typeface="Cousine"/>
                <a:ea typeface="Cousine"/>
                <a:cs typeface="Cousine"/>
                <a:sym typeface="Cousine"/>
              </a:rPr>
              <a:t>dashboard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built with freeboard.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On the left, a light on will indicate motion detected, while on the right, the lights will indicate air quality.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9aa41c1646_0_6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9aa41c1646_0_64"/>
          <p:cNvSpPr txBox="1"/>
          <p:nvPr/>
        </p:nvSpPr>
        <p:spPr>
          <a:xfrm>
            <a:off x="1125275" y="4743575"/>
            <a:ext cx="22695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Conclusions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9aa41c1646_0_64"/>
          <p:cNvSpPr txBox="1"/>
          <p:nvPr/>
        </p:nvSpPr>
        <p:spPr>
          <a:xfrm>
            <a:off x="4422775" y="483450"/>
            <a:ext cx="7269900" cy="5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This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b="1" i="1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IoT </a:t>
            </a:r>
            <a:r>
              <a:rPr lang="it-IT" sz="1800" b="1" i="1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platform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:</a:t>
            </a: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Modular-</a:t>
            </a:r>
            <a:r>
              <a:rPr lang="it-IT" sz="1800" b="1" i="1" dirty="0" err="1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Interoperable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: the system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designed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a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collection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of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interoperable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components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and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each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microservice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independent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of the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others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>
                <a:solidFill>
                  <a:srgbClr val="B45F06"/>
                </a:solidFill>
                <a:latin typeface="Cousine"/>
                <a:ea typeface="Cousine"/>
                <a:cs typeface="Cousine"/>
                <a:sym typeface="Cousine"/>
              </a:rPr>
              <a:t>Scalable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: the system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able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to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manage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various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devices, users, and data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exchanged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(with the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possibility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to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add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and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remove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other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devices).</a:t>
            </a: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>
                <a:solidFill>
                  <a:srgbClr val="741B47"/>
                </a:solidFill>
                <a:latin typeface="Cousine"/>
                <a:ea typeface="Cousine"/>
                <a:cs typeface="Cousine"/>
                <a:sym typeface="Cousine"/>
              </a:rPr>
              <a:t>Secure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: Users authentication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through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password 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and email, REST API Digest authentication,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encrypted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telephone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numbers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 dirty="0">
                <a:solidFill>
                  <a:srgbClr val="1155CC"/>
                </a:solidFill>
                <a:latin typeface="Cousine"/>
                <a:ea typeface="Cousine"/>
                <a:cs typeface="Cousine"/>
                <a:sym typeface="Cousine"/>
              </a:rPr>
              <a:t>Easy to use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: the controls of the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telegram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bot and the dashboard are intuitive and easy to </a:t>
            </a:r>
            <a:r>
              <a:rPr lang="it-IT" sz="1800" dirty="0" err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understand</a:t>
            </a:r>
            <a:r>
              <a:rPr lang="it-IT" sz="1800" dirty="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9aa41c1646_0_7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9aa41c1646_0_71"/>
          <p:cNvSpPr txBox="1"/>
          <p:nvPr/>
        </p:nvSpPr>
        <p:spPr>
          <a:xfrm>
            <a:off x="1125275" y="4743575"/>
            <a:ext cx="22695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Future Developments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9aa41c1646_0_71"/>
          <p:cNvSpPr txBox="1"/>
          <p:nvPr/>
        </p:nvSpPr>
        <p:spPr>
          <a:xfrm>
            <a:off x="4697038" y="498600"/>
            <a:ext cx="6839100" cy="57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Currently the system is ready to add more cameras, other gas detectors, and other motion sensors.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What is missing is a </a:t>
            </a:r>
            <a:r>
              <a:rPr lang="it-IT" sz="1800" b="1" i="1">
                <a:solidFill>
                  <a:srgbClr val="A61C00"/>
                </a:solidFill>
                <a:latin typeface="Cousine"/>
                <a:ea typeface="Cousine"/>
                <a:cs typeface="Cousine"/>
                <a:sym typeface="Cousine"/>
              </a:rPr>
              <a:t>light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that can be switched on together with the camera, or in certain time slot that can be set by the user.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 light can be very useful at night or for dark rooms, and requires very little effort to implement.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id="260" name="Google Shape;260;g9aa41c1646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575" y="3472525"/>
            <a:ext cx="3535325" cy="28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aa41c1646_0_92"/>
          <p:cNvSpPr/>
          <p:nvPr/>
        </p:nvSpPr>
        <p:spPr>
          <a:xfrm>
            <a:off x="2" y="-1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6" name="Google Shape;266;g9aa41c1646_0_92"/>
          <p:cNvSpPr/>
          <p:nvPr/>
        </p:nvSpPr>
        <p:spPr>
          <a:xfrm>
            <a:off x="477014" y="480061"/>
            <a:ext cx="11238000" cy="5898000"/>
          </a:xfrm>
          <a:prstGeom prst="rect">
            <a:avLst/>
          </a:prstGeom>
          <a:solidFill>
            <a:srgbClr val="FFFFFF"/>
          </a:solidFill>
          <a:ln w="25400" cap="sq" cmpd="sng">
            <a:solidFill>
              <a:srgbClr val="F65F9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g9aa41c1646_0_92"/>
          <p:cNvSpPr txBox="1"/>
          <p:nvPr/>
        </p:nvSpPr>
        <p:spPr>
          <a:xfrm>
            <a:off x="9898743" y="3193143"/>
            <a:ext cx="16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660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9aa41c1646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1325" y="770200"/>
            <a:ext cx="1783950" cy="17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9aa41c1646_0_92"/>
          <p:cNvPicPr preferRelativeResize="0"/>
          <p:nvPr/>
        </p:nvPicPr>
        <p:blipFill rotWithShape="1">
          <a:blip r:embed="rId4">
            <a:alphaModFix amt="25000"/>
          </a:blip>
          <a:srcRect b="32673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9aa41c1646_0_92" descr="Immagine che contiene orologi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 t="24628" r="10" b="24286"/>
          <a:stretch/>
        </p:blipFill>
        <p:spPr>
          <a:xfrm>
            <a:off x="3085079" y="2195647"/>
            <a:ext cx="6021900" cy="30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9aa41c1646_0_92"/>
          <p:cNvSpPr txBox="1"/>
          <p:nvPr/>
        </p:nvSpPr>
        <p:spPr>
          <a:xfrm>
            <a:off x="1006600" y="698275"/>
            <a:ext cx="103293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9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Thank you for the attention</a:t>
            </a:r>
            <a:r>
              <a:rPr lang="it-IT" sz="5400">
                <a:latin typeface="Cousine"/>
                <a:ea typeface="Cousine"/>
                <a:cs typeface="Cousine"/>
                <a:sym typeface="Cousine"/>
              </a:rPr>
              <a:t> </a:t>
            </a:r>
            <a:endParaRPr sz="5400"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89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4686300" y="857100"/>
            <a:ext cx="6858000" cy="6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We usually think our home is the most </a:t>
            </a:r>
            <a:r>
              <a:rPr lang="it-IT" sz="1800" b="1" i="1">
                <a:solidFill>
                  <a:srgbClr val="990000"/>
                </a:solidFill>
                <a:latin typeface="Cousine"/>
                <a:ea typeface="Cousine"/>
                <a:cs typeface="Cousine"/>
                <a:sym typeface="Cousine"/>
              </a:rPr>
              <a:t>secure</a:t>
            </a: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b="1" i="1">
                <a:solidFill>
                  <a:srgbClr val="990000"/>
                </a:solidFill>
                <a:latin typeface="Cousine"/>
                <a:ea typeface="Cousine"/>
                <a:cs typeface="Cousine"/>
                <a:sym typeface="Cousine"/>
              </a:rPr>
              <a:t>place</a:t>
            </a: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 in the world, and it is true.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5454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5454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But what about home burglaries and house fires?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5454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5454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The most popular of these "</a:t>
            </a:r>
            <a:r>
              <a:rPr lang="it-IT" sz="1800" b="1" i="1">
                <a:latin typeface="Cousine"/>
                <a:ea typeface="Cousine"/>
                <a:cs typeface="Cousine"/>
                <a:sym typeface="Cousine"/>
              </a:rPr>
              <a:t>home accidents</a:t>
            </a: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" is </a:t>
            </a:r>
            <a:r>
              <a:rPr lang="it-IT" sz="1800" b="1" i="1">
                <a:solidFill>
                  <a:srgbClr val="0B5394"/>
                </a:solidFill>
                <a:latin typeface="Cousine"/>
                <a:ea typeface="Cousine"/>
                <a:cs typeface="Cousine"/>
                <a:sym typeface="Cousine"/>
              </a:rPr>
              <a:t>home theft</a:t>
            </a: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, caused by experienced or inexperienced burglars.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5454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45454"/>
                </a:solidFill>
                <a:latin typeface="Cousine"/>
                <a:ea typeface="Cousine"/>
                <a:cs typeface="Cousine"/>
                <a:sym typeface="Cousine"/>
              </a:rPr>
              <a:t>Although this event does not physically affect the unfortunate, the burglary in the house causes psychological injury to the latter and it will feel insecure in its home.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7325" y="3174150"/>
            <a:ext cx="1080800" cy="10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2">
            <a:off x="10394150" y="5327098"/>
            <a:ext cx="807150" cy="8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1002725" y="4743575"/>
            <a:ext cx="2335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Introduction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9aa41c1646_0_0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9aa41c1646_0_0"/>
          <p:cNvSpPr txBox="1"/>
          <p:nvPr/>
        </p:nvSpPr>
        <p:spPr>
          <a:xfrm>
            <a:off x="4430375" y="385500"/>
            <a:ext cx="7259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The second home accident is </a:t>
            </a:r>
            <a:r>
              <a:rPr lang="it-IT" sz="1800" b="1" i="1">
                <a:solidFill>
                  <a:srgbClr val="CC0000"/>
                </a:solidFill>
                <a:latin typeface="Cousine"/>
                <a:ea typeface="Cousine"/>
                <a:cs typeface="Cousine"/>
                <a:sym typeface="Cousine"/>
              </a:rPr>
              <a:t>house fire</a:t>
            </a: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The main cause is a gas leak, and it can happen in many situations: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You go to work and forget the gas on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1800"/>
              <a:buChar char="•"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Your baby turns on the gas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1800"/>
              <a:buFont typeface="Cousine"/>
              <a:buChar char="•"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A gas pipe suddenly breaks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393E46"/>
              </a:buClr>
              <a:buSzPts val="1800"/>
              <a:buFont typeface="Cousine"/>
              <a:buChar char="•"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There is a fire in the building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Furthermore, if you are unlucky, the apartment thief is also a pyromaniac!</a:t>
            </a: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Both accidents cause an huge economic loss and sometimes in case of home fire it is possible to be seriously injured.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 b="1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”</a:t>
            </a:r>
            <a:r>
              <a:rPr lang="it-IT" sz="1800" b="1">
                <a:latin typeface="Cousine"/>
                <a:ea typeface="Cousine"/>
                <a:cs typeface="Cousine"/>
                <a:sym typeface="Cousine"/>
              </a:rPr>
              <a:t>Prevention is better than cure</a:t>
            </a:r>
            <a:r>
              <a:rPr lang="it-IT" sz="1800" b="1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393E46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Stop a fire or a home burglary very soon to save our home is the best act we can do.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How? </a:t>
            </a:r>
            <a:r>
              <a:rPr lang="it-IT" sz="1800" b="1" i="1">
                <a:solidFill>
                  <a:srgbClr val="F66095"/>
                </a:solidFill>
                <a:latin typeface="Cousine"/>
                <a:ea typeface="Cousine"/>
                <a:cs typeface="Cousine"/>
                <a:sym typeface="Cousine"/>
              </a:rPr>
              <a:t>Take a smile</a:t>
            </a:r>
            <a:r>
              <a:rPr lang="it-IT" sz="1800">
                <a:solidFill>
                  <a:srgbClr val="393E46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9aa41c164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3625" y="190025"/>
            <a:ext cx="83727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9aa41c164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5750" y="2953924"/>
            <a:ext cx="894851" cy="8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9aa41c1646_0_0"/>
          <p:cNvSpPr txBox="1"/>
          <p:nvPr/>
        </p:nvSpPr>
        <p:spPr>
          <a:xfrm>
            <a:off x="1002725" y="4743575"/>
            <a:ext cx="2335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Introduction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9aa41c1646_0_4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9aa41c1646_0_4"/>
          <p:cNvSpPr txBox="1"/>
          <p:nvPr/>
        </p:nvSpPr>
        <p:spPr>
          <a:xfrm>
            <a:off x="4341750" y="1008775"/>
            <a:ext cx="73707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TakeASmile is a modern home security system created to detect intruders and fires</a:t>
            </a:r>
            <a:r>
              <a:rPr lang="it-IT">
                <a:solidFill>
                  <a:schemeClr val="dk1"/>
                </a:solidFill>
              </a:rPr>
              <a:t>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Two types of notification: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 system detects a </a:t>
            </a:r>
            <a:r>
              <a:rPr lang="it-IT" sz="1800" b="1" i="1">
                <a:solidFill>
                  <a:srgbClr val="741B47"/>
                </a:solidFill>
                <a:latin typeface="Cousine"/>
                <a:ea typeface="Cousine"/>
                <a:cs typeface="Cousine"/>
                <a:sym typeface="Cousine"/>
              </a:rPr>
              <a:t>human intruder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            and take photos.</a:t>
            </a:r>
            <a:endParaRPr>
              <a:solidFill>
                <a:schemeClr val="dk1"/>
              </a:solidFill>
            </a:endParaRP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 system detects too </a:t>
            </a:r>
            <a:r>
              <a:rPr lang="it-IT" sz="1800" b="1" i="1">
                <a:solidFill>
                  <a:srgbClr val="1C4587"/>
                </a:solidFill>
                <a:latin typeface="Cousine"/>
                <a:ea typeface="Cousine"/>
                <a:cs typeface="Cousine"/>
                <a:sym typeface="Cousine"/>
              </a:rPr>
              <a:t>high concentration of explosive gas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9aa41c1646_0_4"/>
          <p:cNvSpPr txBox="1"/>
          <p:nvPr/>
        </p:nvSpPr>
        <p:spPr>
          <a:xfrm>
            <a:off x="1002725" y="4743575"/>
            <a:ext cx="2335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TakeASmile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9aa41c1646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00009">
            <a:off x="10256025" y="2615702"/>
            <a:ext cx="560868" cy="61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9aa41c1646_0_1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9aa41c1646_0_11"/>
          <p:cNvPicPr preferRelativeResize="0"/>
          <p:nvPr/>
        </p:nvPicPr>
        <p:blipFill rotWithShape="1">
          <a:blip r:embed="rId5">
            <a:alphaModFix/>
          </a:blip>
          <a:srcRect l="22750" r="22640" b="3707"/>
          <a:stretch/>
        </p:blipFill>
        <p:spPr>
          <a:xfrm>
            <a:off x="3862578" y="876456"/>
            <a:ext cx="8421131" cy="49290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9aa41c1646_0_11"/>
          <p:cNvSpPr txBox="1"/>
          <p:nvPr/>
        </p:nvSpPr>
        <p:spPr>
          <a:xfrm>
            <a:off x="1002725" y="4743575"/>
            <a:ext cx="2335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Architecture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9aa41c1646_0_19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9aa41c1646_0_19"/>
          <p:cNvSpPr txBox="1"/>
          <p:nvPr/>
        </p:nvSpPr>
        <p:spPr>
          <a:xfrm>
            <a:off x="4423450" y="479775"/>
            <a:ext cx="7398300" cy="6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There are </a:t>
            </a:r>
            <a:r>
              <a:rPr lang="it-IT" sz="1800" b="1" i="1">
                <a:solidFill>
                  <a:srgbClr val="1155CC"/>
                </a:solidFill>
                <a:latin typeface="Cousine"/>
                <a:ea typeface="Cousine"/>
                <a:cs typeface="Cousine"/>
                <a:sym typeface="Cousine"/>
              </a:rPr>
              <a:t>two sensors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in the system: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sine"/>
              <a:buChar char="-"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 sensor to detect </a:t>
            </a:r>
            <a:r>
              <a:rPr lang="it-IT" sz="1800" b="1" i="1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movement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sine"/>
              <a:buChar char="-"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 sensor to detect the level of explosive </a:t>
            </a:r>
            <a:r>
              <a:rPr lang="it-IT" sz="1800" b="1" i="1">
                <a:solidFill>
                  <a:srgbClr val="CC0000"/>
                </a:solidFill>
                <a:latin typeface="Cousine"/>
                <a:ea typeface="Cousine"/>
                <a:cs typeface="Cousine"/>
                <a:sym typeface="Cousine"/>
              </a:rPr>
              <a:t>gas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in the air. 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These sensors are connected to </a:t>
            </a:r>
            <a:r>
              <a:rPr lang="it-IT" sz="1800" b="1" i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Arduino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which through </a:t>
            </a:r>
            <a:r>
              <a:rPr lang="it-IT" sz="1800" b="1" i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MQTT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communicates every survey on the network.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A detected movement activates a </a:t>
            </a:r>
            <a:r>
              <a:rPr lang="it-IT" sz="1800" b="1" i="1">
                <a:solidFill>
                  <a:srgbClr val="741B47"/>
                </a:solidFill>
                <a:latin typeface="Cousine"/>
                <a:ea typeface="Cousine"/>
                <a:cs typeface="Cousine"/>
                <a:sym typeface="Cousine"/>
              </a:rPr>
              <a:t>camera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mounted on a Raspberry, that uses an </a:t>
            </a:r>
            <a:r>
              <a:rPr lang="it-IT" sz="1800" b="1" i="1">
                <a:solidFill>
                  <a:srgbClr val="A64D79"/>
                </a:solidFill>
                <a:latin typeface="Cousine"/>
                <a:ea typeface="Cousine"/>
                <a:cs typeface="Cousine"/>
                <a:sym typeface="Cousine"/>
              </a:rPr>
              <a:t>object recognition algorithm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If a human is identified, the alarm will be sent.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Recognition of human beings is important to </a:t>
            </a:r>
            <a:r>
              <a:rPr lang="it-IT" sz="1800" b="1" i="1">
                <a:solidFill>
                  <a:srgbClr val="0B5394"/>
                </a:solidFill>
                <a:latin typeface="Cousine"/>
                <a:ea typeface="Cousine"/>
                <a:cs typeface="Cousine"/>
                <a:sym typeface="Cousine"/>
              </a:rPr>
              <a:t>avoid false alarms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due to pets.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9aa41c1646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1825" y="1275450"/>
            <a:ext cx="756075" cy="6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9aa41c1646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11976">
            <a:off x="11093755" y="4813621"/>
            <a:ext cx="491009" cy="3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9aa41c1646_0_19"/>
          <p:cNvSpPr txBox="1"/>
          <p:nvPr/>
        </p:nvSpPr>
        <p:spPr>
          <a:xfrm>
            <a:off x="1002725" y="4743575"/>
            <a:ext cx="2335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Hardwares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9aa41c1646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0300" y="2257025"/>
            <a:ext cx="961924" cy="78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9aa41c1646_0_25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9aa41c1646_0_25"/>
          <p:cNvSpPr txBox="1"/>
          <p:nvPr/>
        </p:nvSpPr>
        <p:spPr>
          <a:xfrm>
            <a:off x="4389688" y="499550"/>
            <a:ext cx="7453800" cy="40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 user can monitor the situation through a </a:t>
            </a:r>
            <a:r>
              <a:rPr lang="it-IT" sz="1800" b="1" i="1">
                <a:solidFill>
                  <a:srgbClr val="1155CC"/>
                </a:solidFill>
                <a:latin typeface="Cousine"/>
                <a:ea typeface="Cousine"/>
                <a:cs typeface="Cousine"/>
                <a:sym typeface="Cousine"/>
              </a:rPr>
              <a:t>Telegram bot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which he can access after an initial login.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i="1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Monitoring</a:t>
            </a:r>
            <a:r>
              <a:rPr lang="it-IT" sz="1800" b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can be done in any place, via smartphone or PC, and the only constraint is having the internet. But what if there is </a:t>
            </a:r>
            <a:r>
              <a:rPr lang="it-IT" sz="1800" b="1" i="1">
                <a:solidFill>
                  <a:srgbClr val="660000"/>
                </a:solidFill>
                <a:latin typeface="Cousine"/>
                <a:ea typeface="Cousine"/>
                <a:cs typeface="Cousine"/>
                <a:sym typeface="Cousine"/>
              </a:rPr>
              <a:t>no internet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?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For this eventuality, an </a:t>
            </a:r>
            <a:r>
              <a:rPr lang="it-IT" sz="1800" b="1" i="1">
                <a:solidFill>
                  <a:srgbClr val="BF9000"/>
                </a:solidFill>
                <a:latin typeface="Cousine"/>
                <a:ea typeface="Cousine"/>
                <a:cs typeface="Cousine"/>
                <a:sym typeface="Cousine"/>
              </a:rPr>
              <a:t>SMS</a:t>
            </a:r>
            <a:r>
              <a:rPr lang="it-IT" sz="1800" b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 b="1" i="1">
                <a:solidFill>
                  <a:srgbClr val="BF9000"/>
                </a:solidFill>
                <a:latin typeface="Cousine"/>
                <a:ea typeface="Cousine"/>
                <a:cs typeface="Cousine"/>
                <a:sym typeface="Cousine"/>
              </a:rPr>
              <a:t>microservice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has been designed, which can notify the most dangerous situations together with Telegram.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9aa41c1646_0_25"/>
          <p:cNvSpPr txBox="1"/>
          <p:nvPr/>
        </p:nvSpPr>
        <p:spPr>
          <a:xfrm>
            <a:off x="614750" y="4743575"/>
            <a:ext cx="2865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Communications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9aa41c1646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60005">
            <a:off x="9627031" y="4533494"/>
            <a:ext cx="2040462" cy="136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9aa41c1646_0_32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9aa41c1646_0_32"/>
          <p:cNvPicPr preferRelativeResize="0"/>
          <p:nvPr/>
        </p:nvPicPr>
        <p:blipFill rotWithShape="1">
          <a:blip r:embed="rId5">
            <a:alphaModFix/>
          </a:blip>
          <a:srcRect t="3614"/>
          <a:stretch/>
        </p:blipFill>
        <p:spPr>
          <a:xfrm>
            <a:off x="9410600" y="782163"/>
            <a:ext cx="1890000" cy="32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9aa41c1646_0_32"/>
          <p:cNvPicPr preferRelativeResize="0"/>
          <p:nvPr/>
        </p:nvPicPr>
        <p:blipFill rotWithShape="1">
          <a:blip r:embed="rId6">
            <a:alphaModFix/>
          </a:blip>
          <a:srcRect l="21401" r="22588"/>
          <a:stretch/>
        </p:blipFill>
        <p:spPr>
          <a:xfrm>
            <a:off x="9043108" y="132088"/>
            <a:ext cx="2541600" cy="4532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9aa41c1646_0_32"/>
          <p:cNvSpPr txBox="1"/>
          <p:nvPr/>
        </p:nvSpPr>
        <p:spPr>
          <a:xfrm>
            <a:off x="4335100" y="226175"/>
            <a:ext cx="4498500" cy="2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Through the telegram bot the user can perform various actions, but in particular he can </a:t>
            </a:r>
            <a:r>
              <a:rPr lang="it-IT" sz="1800" b="1" i="1">
                <a:solidFill>
                  <a:srgbClr val="F66095"/>
                </a:solidFill>
                <a:latin typeface="Cousine"/>
                <a:ea typeface="Cousine"/>
                <a:cs typeface="Cousine"/>
                <a:sym typeface="Cousine"/>
              </a:rPr>
              <a:t>take a photo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to monitor a pet, or he can </a:t>
            </a:r>
            <a:r>
              <a:rPr lang="it-IT" sz="1800" b="1" i="1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change the threshold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for the gas notification.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9aa41c1646_0_32"/>
          <p:cNvPicPr preferRelativeResize="0"/>
          <p:nvPr/>
        </p:nvPicPr>
        <p:blipFill rotWithShape="1">
          <a:blip r:embed="rId7">
            <a:alphaModFix/>
          </a:blip>
          <a:srcRect t="4131"/>
          <a:stretch/>
        </p:blipFill>
        <p:spPr>
          <a:xfrm>
            <a:off x="4895750" y="2889875"/>
            <a:ext cx="1890000" cy="32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9aa41c1646_0_32"/>
          <p:cNvSpPr txBox="1"/>
          <p:nvPr/>
        </p:nvSpPr>
        <p:spPr>
          <a:xfrm>
            <a:off x="614750" y="4743575"/>
            <a:ext cx="2865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Telegram Bot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9aa41c1646_0_32"/>
          <p:cNvSpPr txBox="1"/>
          <p:nvPr/>
        </p:nvSpPr>
        <p:spPr>
          <a:xfrm>
            <a:off x="7580550" y="4743575"/>
            <a:ext cx="3823500" cy="1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In addition, through </a:t>
            </a:r>
            <a:r>
              <a:rPr lang="it-IT" sz="1800" b="1" i="1">
                <a:solidFill>
                  <a:srgbClr val="B45F06"/>
                </a:solidFill>
                <a:latin typeface="Cousine"/>
                <a:ea typeface="Cousine"/>
                <a:cs typeface="Cousine"/>
                <a:sym typeface="Cousine"/>
              </a:rPr>
              <a:t>numerous options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it is possible to manage the various users who access the bot and your account.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9aa41c1646_0_32"/>
          <p:cNvPicPr preferRelativeResize="0"/>
          <p:nvPr/>
        </p:nvPicPr>
        <p:blipFill rotWithShape="1">
          <a:blip r:embed="rId6">
            <a:alphaModFix/>
          </a:blip>
          <a:srcRect l="21401" r="22588"/>
          <a:stretch/>
        </p:blipFill>
        <p:spPr>
          <a:xfrm>
            <a:off x="4523236" y="2243380"/>
            <a:ext cx="2541600" cy="453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9aa41c1646_0_37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4198193" y="145474"/>
            <a:ext cx="7836790" cy="65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9aa41c1646_0_37"/>
          <p:cNvSpPr txBox="1"/>
          <p:nvPr/>
        </p:nvSpPr>
        <p:spPr>
          <a:xfrm>
            <a:off x="4430375" y="413200"/>
            <a:ext cx="7366500" cy="24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The status of the sensors is continuously communicated to </a:t>
            </a:r>
            <a:r>
              <a:rPr lang="it-IT" sz="1800" b="1" i="1">
                <a:solidFill>
                  <a:srgbClr val="1155CC"/>
                </a:solidFill>
                <a:latin typeface="Cousine"/>
                <a:ea typeface="Cousine"/>
                <a:cs typeface="Cousine"/>
                <a:sym typeface="Cousine"/>
              </a:rPr>
              <a:t>ThingSpeak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, an online platform where it is possible to keep them in memory and subsequently view them through </a:t>
            </a:r>
            <a:r>
              <a:rPr lang="it-IT" sz="1800" b="1" i="1">
                <a:solidFill>
                  <a:srgbClr val="38761D"/>
                </a:solidFill>
                <a:latin typeface="Cousine"/>
                <a:ea typeface="Cousine"/>
                <a:cs typeface="Cousine"/>
                <a:sym typeface="Cousine"/>
              </a:rPr>
              <a:t>graphs</a:t>
            </a:r>
            <a:r>
              <a:rPr lang="it-IT" sz="1800" b="1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it-IT" sz="1800">
                <a:solidFill>
                  <a:schemeClr val="dk2"/>
                </a:solidFill>
                <a:latin typeface="Cousine"/>
                <a:ea typeface="Cousine"/>
                <a:cs typeface="Cousine"/>
                <a:sym typeface="Cousine"/>
              </a:rPr>
              <a:t>that represent the trend.</a:t>
            </a: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9aa41c1646_0_37"/>
          <p:cNvPicPr preferRelativeResize="0"/>
          <p:nvPr/>
        </p:nvPicPr>
        <p:blipFill rotWithShape="1">
          <a:blip r:embed="rId5">
            <a:alphaModFix/>
          </a:blip>
          <a:srcRect l="20008" t="6315" r="22711" b="42873"/>
          <a:stretch/>
        </p:blipFill>
        <p:spPr>
          <a:xfrm>
            <a:off x="4641438" y="2995350"/>
            <a:ext cx="6944375" cy="30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9aa41c1646_0_37"/>
          <p:cNvSpPr txBox="1"/>
          <p:nvPr/>
        </p:nvSpPr>
        <p:spPr>
          <a:xfrm>
            <a:off x="1125275" y="4743575"/>
            <a:ext cx="28653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>
                <a:latin typeface="Cousine"/>
                <a:ea typeface="Cousine"/>
                <a:cs typeface="Cousine"/>
                <a:sym typeface="Cousine"/>
              </a:rPr>
              <a:t>ThingSpeak</a:t>
            </a:r>
            <a:endParaRPr sz="2200" b="1"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Personalizzato 14">
      <a:dk1>
        <a:srgbClr val="F66095"/>
      </a:dk1>
      <a:lt1>
        <a:srgbClr val="FFFFFF"/>
      </a:lt1>
      <a:dk2>
        <a:srgbClr val="545454"/>
      </a:dk2>
      <a:lt2>
        <a:srgbClr val="FFFFFF"/>
      </a:lt2>
      <a:accent1>
        <a:srgbClr val="F66095"/>
      </a:accent1>
      <a:accent2>
        <a:srgbClr val="F66095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Widescreen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Corbel</vt:lpstr>
      <vt:lpstr>Cousine</vt:lpstr>
      <vt:lpstr>Calibri</vt:lpstr>
      <vt:lpstr>Noto Sans Symbols</vt:lpstr>
      <vt:lpstr>Arial</vt:lpstr>
      <vt:lpstr>Cornice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Carmen De Giovanni</dc:creator>
  <cp:lastModifiedBy>Dario D</cp:lastModifiedBy>
  <cp:revision>1</cp:revision>
  <dcterms:created xsi:type="dcterms:W3CDTF">2020-09-28T12:41:13Z</dcterms:created>
  <dcterms:modified xsi:type="dcterms:W3CDTF">2020-10-02T07:52:14Z</dcterms:modified>
</cp:coreProperties>
</file>